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9" r:id="rId2"/>
    <p:sldMasterId id="2147483892" r:id="rId3"/>
  </p:sldMasterIdLst>
  <p:notesMasterIdLst>
    <p:notesMasterId r:id="rId45"/>
  </p:notesMasterIdLst>
  <p:sldIdLst>
    <p:sldId id="399" r:id="rId4"/>
    <p:sldId id="400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537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511" r:id="rId24"/>
    <p:sldId id="512" r:id="rId25"/>
    <p:sldId id="444" r:id="rId26"/>
    <p:sldId id="520" r:id="rId27"/>
    <p:sldId id="521" r:id="rId28"/>
    <p:sldId id="522" r:id="rId29"/>
    <p:sldId id="523" r:id="rId30"/>
    <p:sldId id="528" r:id="rId31"/>
    <p:sldId id="529" r:id="rId32"/>
    <p:sldId id="530" r:id="rId33"/>
    <p:sldId id="531" r:id="rId34"/>
    <p:sldId id="532" r:id="rId35"/>
    <p:sldId id="533" r:id="rId36"/>
    <p:sldId id="524" r:id="rId37"/>
    <p:sldId id="525" r:id="rId38"/>
    <p:sldId id="526" r:id="rId39"/>
    <p:sldId id="527" r:id="rId40"/>
    <p:sldId id="534" r:id="rId41"/>
    <p:sldId id="535" r:id="rId42"/>
    <p:sldId id="536" r:id="rId43"/>
    <p:sldId id="41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1" autoAdjust="0"/>
    <p:restoredTop sz="94660"/>
  </p:normalViewPr>
  <p:slideViewPr>
    <p:cSldViewPr>
      <p:cViewPr varScale="1">
        <p:scale>
          <a:sx n="78" d="100"/>
          <a:sy n="78" d="100"/>
        </p:scale>
        <p:origin x="176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A704-9F1C-4FD3-85D1-57AF2D7FD0E8}" type="datetimeFigureOut">
              <a:rPr lang="en-US" smtClean="0"/>
              <a:pPr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BFB8C-BBFF-4397-A51C-1E92596422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5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15B1D7-BD12-436D-91B8-4E9339709C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73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15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37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028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7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27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74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913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19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54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240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6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D948B4-9A84-4BDD-8558-24D1CF0EFAAD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4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73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67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63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61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5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EBFB8C-BBFF-4397-A51C-1E9259642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02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623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06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0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2672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13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17108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60631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27737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5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1993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45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925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16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7160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307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972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7A095-3B48-4441-9653-AF11D30D55D5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5/15/2024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28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0E1-7497-4760-A27A-1E913B466D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492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67A095-3B48-4441-9653-AF11D30D55D5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5/15/2024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9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40149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4488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6951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192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6716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01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995880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1907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55377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7977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53650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400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03361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52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1860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19051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9911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417084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49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66967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746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70499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302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7479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4585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32866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26514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90039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71126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84105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478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32502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28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9138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4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120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2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611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7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4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</p:sldLayoutIdLst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B4997-8C75-4C47-8C4D-19761D593210}" type="datetimeFigureOut">
              <a:rPr lang="uk-UA" smtClean="0"/>
              <a:t>15.05.2024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60E1-7497-4760-A27A-1E913B466D1D}" type="slidenum">
              <a:rPr lang="uk-UA" smtClean="0"/>
              <a:t>‹#›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6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mdem/pen/qMOBNQ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w3.org/TR/CSS21/propidx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40000" y="2700000"/>
            <a:ext cx="6480000" cy="1440000"/>
          </a:xfrm>
        </p:spPr>
        <p:txBody>
          <a:bodyPr>
            <a:normAutofit/>
          </a:bodyPr>
          <a:lstStyle/>
          <a:p>
            <a:r>
              <a:rPr lang="en-US" sz="5400" b="1" dirty="0"/>
              <a:t>CSS3: Lesson #5</a:t>
            </a:r>
            <a:endParaRPr lang="en-US" sz="5400" b="1" dirty="0">
              <a:ea typeface="Verdana" panose="020B060403050404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3F123E-7EFF-E662-0B01-AED226D0D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8613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absolute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element with </a:t>
            </a:r>
            <a:r>
              <a:rPr lang="en-US" sz="3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</a:t>
            </a:r>
            <a:r>
              <a:rPr lang="en-US" dirty="0"/>
              <a:t> is positioned </a:t>
            </a:r>
            <a:r>
              <a:rPr lang="en-US" b="1" i="1" dirty="0"/>
              <a:t>relative</a:t>
            </a:r>
            <a:r>
              <a:rPr lang="en-US" dirty="0"/>
              <a:t> to the nearest </a:t>
            </a:r>
            <a:r>
              <a:rPr lang="en-US" b="1" i="1" dirty="0"/>
              <a:t>positioned ancestor</a:t>
            </a:r>
            <a:r>
              <a:rPr lang="en-US" dirty="0"/>
              <a:t>.</a:t>
            </a:r>
          </a:p>
          <a:p>
            <a:r>
              <a:rPr lang="en-US" dirty="0"/>
              <a:t>However; if an absolute positioned element has </a:t>
            </a:r>
            <a:r>
              <a:rPr lang="en-US" b="1" i="1" dirty="0"/>
              <a:t>no positioned ancestors</a:t>
            </a:r>
            <a:r>
              <a:rPr lang="en-US" dirty="0"/>
              <a:t>, it uses the document body, and moves </a:t>
            </a:r>
            <a:r>
              <a:rPr lang="en-US" b="1" i="1" dirty="0"/>
              <a:t>along</a:t>
            </a:r>
            <a:r>
              <a:rPr lang="en-US" dirty="0"/>
              <a:t> with page scrolling.</a:t>
            </a:r>
          </a:p>
        </p:txBody>
      </p:sp>
    </p:spTree>
    <p:extLst>
      <p:ext uri="{BB962C8B-B14F-4D97-AF65-F5344CB8AC3E}">
        <p14:creationId xmlns:p14="http://schemas.microsoft.com/office/powerpoint/2010/main" val="64127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absolute</a:t>
            </a:r>
            <a:r>
              <a:rPr lang="en-US" dirty="0"/>
              <a:t> position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" t="12308" r="69167" b="45384"/>
          <a:stretch/>
        </p:blipFill>
        <p:spPr>
          <a:xfrm>
            <a:off x="4911068" y="1828800"/>
            <a:ext cx="3893863" cy="29337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9100" y="1193274"/>
            <a:ext cx="4257897" cy="378565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absolute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19100" y="5257800"/>
            <a:ext cx="5121915" cy="5847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6000" y="1905000"/>
            <a:ext cx="144780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r>
              <a:rPr lang="en-US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uk-UA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uk-UA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An element with position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en-US" dirty="0"/>
              <a:t> is positioned based on the </a:t>
            </a:r>
            <a:r>
              <a:rPr lang="en-US" b="1" i="1" dirty="0"/>
              <a:t>user's scroll position</a:t>
            </a:r>
            <a:r>
              <a:rPr lang="en-US" dirty="0"/>
              <a:t>.</a:t>
            </a:r>
          </a:p>
          <a:p>
            <a:r>
              <a:rPr lang="en-US" dirty="0"/>
              <a:t>A sticky element </a:t>
            </a:r>
            <a:r>
              <a:rPr lang="en-US" b="1" i="1" dirty="0"/>
              <a:t>toggles</a:t>
            </a:r>
            <a:r>
              <a:rPr lang="en-US" dirty="0"/>
              <a:t> between relative and fixed, depending on the scroll position. </a:t>
            </a:r>
          </a:p>
          <a:p>
            <a:r>
              <a:rPr lang="en-US" dirty="0"/>
              <a:t>It is positioned </a:t>
            </a:r>
            <a:r>
              <a:rPr lang="en-US" b="1" i="1" dirty="0"/>
              <a:t>relative</a:t>
            </a:r>
            <a:r>
              <a:rPr lang="en-US" dirty="0"/>
              <a:t> until a given offset position is met in the viewport - then it "sticks" in place (like </a:t>
            </a:r>
            <a:r>
              <a:rPr lang="en-US" sz="2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en-US" dirty="0"/>
              <a:t>).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5680631"/>
            <a:ext cx="4084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https://codepen.io/mdem/pen/qMOBNQ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0230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79EB-D709-46C5-B8C6-8164D3B0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z-index</a:t>
            </a:r>
            <a:r>
              <a:rPr lang="en-US" dirty="0"/>
              <a:t> Property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191D-FC89-48DD-9E85-76224ED3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1263994"/>
            <a:ext cx="8229600" cy="5060606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z-index</a:t>
            </a:r>
            <a:r>
              <a:rPr lang="en-US" sz="2800" dirty="0"/>
              <a:t> property in CSS controls the </a:t>
            </a:r>
            <a:r>
              <a:rPr lang="en-US" sz="2800" b="1" i="1" dirty="0"/>
              <a:t>vertical stacking order</a:t>
            </a:r>
            <a:r>
              <a:rPr lang="en-US" sz="2800" dirty="0"/>
              <a:t> of elements that overlap.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The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z-index</a:t>
            </a:r>
            <a:r>
              <a:rPr lang="en-US" sz="2400" dirty="0"/>
              <a:t> </a:t>
            </a:r>
            <a:r>
              <a:rPr lang="en-US" sz="2400" b="1" i="1" dirty="0"/>
              <a:t>doesn’t work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2400" dirty="0"/>
              <a:t> or without a declared position.</a:t>
            </a:r>
          </a:p>
          <a:p>
            <a:endParaRPr lang="uk-UA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8C7076-C726-411A-9306-7452B1E9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27" y="2667000"/>
            <a:ext cx="2206943" cy="18655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18431-09E4-4CA6-A1B2-E08516B0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75" y="2832438"/>
            <a:ext cx="2206943" cy="18655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B55EA3C-8565-4EBE-B6EF-3242C15FE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800" y="2832438"/>
            <a:ext cx="2762295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z-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z-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uk-U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z-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uk-UA" altLang="uk-UA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uk-UA" altLang="uk-UA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C877-8D97-4FC8-A79A-468D72A88458}"/>
              </a:ext>
            </a:extLst>
          </p:cNvPr>
          <p:cNvSpPr/>
          <p:nvPr/>
        </p:nvSpPr>
        <p:spPr>
          <a:xfrm>
            <a:off x="3352800" y="2667000"/>
            <a:ext cx="5334000" cy="2318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BFCA3-7321-4BCD-B136-6062A7ADA6BC}"/>
              </a:ext>
            </a:extLst>
          </p:cNvPr>
          <p:cNvSpPr txBox="1"/>
          <p:nvPr/>
        </p:nvSpPr>
        <p:spPr>
          <a:xfrm>
            <a:off x="345454" y="4636524"/>
            <a:ext cx="2772287" cy="36761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dirty="0"/>
              <a:t>No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z-index</a:t>
            </a:r>
            <a:r>
              <a:rPr lang="en-US" dirty="0"/>
              <a:t> (by default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7520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Positioning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295400"/>
            <a:ext cx="8229600" cy="4678363"/>
          </a:xfrm>
        </p:spPr>
        <p:txBody>
          <a:bodyPr>
            <a:normAutofit/>
          </a:bodyPr>
          <a:lstStyle/>
          <a:p>
            <a:r>
              <a:rPr lang="en-US" dirty="0"/>
              <a:t>Float positioning</a:t>
            </a:r>
          </a:p>
          <a:p>
            <a:pPr lvl="1"/>
            <a:r>
              <a:rPr lang="en-US" dirty="0"/>
              <a:t>Is useful when a layout is in </a:t>
            </a:r>
            <a:r>
              <a:rPr lang="en-US" b="1" i="1" dirty="0"/>
              <a:t>columns</a:t>
            </a:r>
            <a:r>
              <a:rPr lang="en-US" dirty="0"/>
              <a:t>, at least in part</a:t>
            </a:r>
          </a:p>
          <a:p>
            <a:pPr lvl="1"/>
            <a:r>
              <a:rPr lang="en-US" dirty="0"/>
              <a:t>To float an element is to have it </a:t>
            </a:r>
            <a:r>
              <a:rPr lang="en-US" b="1" i="1" dirty="0"/>
              <a:t>move</a:t>
            </a:r>
            <a:r>
              <a:rPr lang="en-US" dirty="0"/>
              <a:t> as far as possible either to the 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dirty="0"/>
              <a:t> or 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</a:p>
          <a:p>
            <a:pPr lvl="1"/>
            <a:r>
              <a:rPr lang="en-US" dirty="0"/>
              <a:t>Text “</a:t>
            </a:r>
            <a:r>
              <a:rPr lang="en-US" b="1" i="1" dirty="0"/>
              <a:t>wraps</a:t>
            </a:r>
            <a:r>
              <a:rPr lang="en-US" dirty="0"/>
              <a:t>” around the element</a:t>
            </a:r>
          </a:p>
          <a:p>
            <a:r>
              <a:rPr lang="en-US" dirty="0"/>
              <a:t>The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/>
              <a:t> property specifies whether or not an element should </a:t>
            </a:r>
            <a:r>
              <a:rPr lang="en-US" b="1" i="1" dirty="0"/>
              <a:t>float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22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Positing Example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68500" y="990600"/>
            <a:ext cx="4695516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css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#col-1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aqua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margin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#col-2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yellow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margin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body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positioning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"col-1"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"col-2"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"col-3"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body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083" t="19231" r="37083" b="46923"/>
          <a:stretch/>
        </p:blipFill>
        <p:spPr>
          <a:xfrm>
            <a:off x="4038600" y="1143000"/>
            <a:ext cx="4724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 floating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143000"/>
            <a:ext cx="8229600" cy="4830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en-US" dirty="0"/>
              <a:t> property is used to control the </a:t>
            </a:r>
            <a:r>
              <a:rPr lang="en-US" b="1" i="1" dirty="0"/>
              <a:t>behavior</a:t>
            </a:r>
            <a:r>
              <a:rPr lang="en-US" dirty="0"/>
              <a:t> of floating elements.</a:t>
            </a:r>
          </a:p>
          <a:p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381000" y="2700189"/>
            <a:ext cx="4953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positioning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"col-1"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"col-2"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"col-3"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750" t="19231" r="38750" b="42307"/>
          <a:stretch/>
        </p:blipFill>
        <p:spPr>
          <a:xfrm>
            <a:off x="4724400" y="2286000"/>
            <a:ext cx="4114800" cy="3810000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81000" y="4272083"/>
            <a:ext cx="3728906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#col-4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chartreuse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13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 floating Example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750" t="20000" r="39166" b="43077"/>
          <a:stretch/>
        </p:blipFill>
        <p:spPr>
          <a:xfrm>
            <a:off x="4648200" y="2133600"/>
            <a:ext cx="40386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2700189"/>
            <a:ext cx="4267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Float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positioning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"col-1"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"col-2"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"col-3"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81000" y="4164362"/>
            <a:ext cx="3728906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#col-4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chartreuse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en-US" alt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clear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0400" y="1143000"/>
            <a:ext cx="8229600" cy="4830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en-US" dirty="0"/>
              <a:t> property can be the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dirty="0"/>
              <a:t> or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US" dirty="0"/>
              <a:t> value.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752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219200"/>
            <a:ext cx="8229600" cy="4754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an element </a:t>
            </a:r>
            <a:r>
              <a:rPr lang="en-US" b="1" i="1" dirty="0"/>
              <a:t>overflows</a:t>
            </a:r>
            <a:r>
              <a:rPr lang="en-US" dirty="0"/>
              <a:t> its bounding box, and its overflow is set to scroll, all the content of the element stays within the box; none of the overflow appears outside the box. </a:t>
            </a:r>
          </a:p>
          <a:p>
            <a:r>
              <a:rPr lang="en-US" dirty="0"/>
              <a:t>This is referred to as </a:t>
            </a:r>
            <a:r>
              <a:rPr lang="en-US" b="1" i="1" dirty="0"/>
              <a:t>scrolling overflow.</a:t>
            </a:r>
          </a:p>
          <a:p>
            <a:r>
              <a:rPr lang="en-US" b="1" i="1" dirty="0"/>
              <a:t>Visible overflow </a:t>
            </a:r>
            <a:r>
              <a:rPr lang="en-US" dirty="0"/>
              <a:t>writes over the content that follows it.</a:t>
            </a:r>
          </a:p>
          <a:p>
            <a:r>
              <a:rPr lang="en-US" b="1" i="1" dirty="0"/>
              <a:t>Hidden overflow </a:t>
            </a:r>
            <a:r>
              <a:rPr lang="en-US" dirty="0"/>
              <a:t>makes overflow invisible.</a:t>
            </a:r>
          </a:p>
        </p:txBody>
      </p:sp>
    </p:spTree>
    <p:extLst>
      <p:ext uri="{BB962C8B-B14F-4D97-AF65-F5344CB8AC3E}">
        <p14:creationId xmlns:p14="http://schemas.microsoft.com/office/powerpoint/2010/main" val="183254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3600" dirty="0"/>
              <a:t> property specifies </a:t>
            </a:r>
            <a:r>
              <a:rPr lang="en-US" sz="3600" b="1" i="1" dirty="0"/>
              <a:t>overflows</a:t>
            </a:r>
            <a:r>
              <a:rPr lang="en-US" sz="3600" dirty="0"/>
              <a:t> behavior for element.</a:t>
            </a:r>
            <a:endParaRPr lang="en-US" dirty="0"/>
          </a:p>
          <a:p>
            <a:r>
              <a:rPr lang="en-US" dirty="0"/>
              <a:t>Possible values:</a:t>
            </a:r>
          </a:p>
          <a:p>
            <a:pPr lvl="1"/>
            <a:r>
              <a:rPr lang="en-US" sz="2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scroll</a:t>
            </a:r>
          </a:p>
          <a:p>
            <a:pPr lvl="1"/>
            <a:r>
              <a:rPr lang="en-US" sz="2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pPr lvl="1"/>
            <a:r>
              <a:rPr lang="en-US" sz="2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53571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Element positions</a:t>
            </a:r>
          </a:p>
          <a:p>
            <a:pPr lvl="1"/>
            <a:r>
              <a:rPr lang="en-US" sz="2400" dirty="0"/>
              <a:t>Static position</a:t>
            </a:r>
          </a:p>
          <a:p>
            <a:pPr lvl="1"/>
            <a:r>
              <a:rPr lang="en-US" sz="2400" dirty="0"/>
              <a:t>Relative position</a:t>
            </a:r>
          </a:p>
          <a:p>
            <a:pPr lvl="1"/>
            <a:r>
              <a:rPr lang="en-US" sz="2400" dirty="0"/>
              <a:t>Fixed position</a:t>
            </a:r>
          </a:p>
          <a:p>
            <a:pPr lvl="1"/>
            <a:r>
              <a:rPr lang="en-US" sz="2400" dirty="0"/>
              <a:t>Absolute position</a:t>
            </a:r>
          </a:p>
          <a:p>
            <a:pPr lvl="1"/>
            <a:r>
              <a:rPr lang="en-US" sz="2400" dirty="0"/>
              <a:t>Sticky position</a:t>
            </a:r>
          </a:p>
          <a:p>
            <a:r>
              <a:rPr lang="en-US" sz="2800" dirty="0"/>
              <a:t>Float Positioning</a:t>
            </a:r>
          </a:p>
          <a:p>
            <a:r>
              <a:rPr lang="en-US" sz="2800" dirty="0"/>
              <a:t>Element overflows</a:t>
            </a:r>
          </a:p>
          <a:p>
            <a:r>
              <a:rPr lang="en-US" sz="2800" dirty="0"/>
              <a:t>Inherited Properties</a:t>
            </a:r>
          </a:p>
          <a:p>
            <a:r>
              <a:rPr lang="en-US" sz="2800" dirty="0"/>
              <a:t>Borders and Backgrounds </a:t>
            </a:r>
          </a:p>
          <a:p>
            <a:r>
              <a:rPr lang="en-US" sz="2800" dirty="0"/>
              <a:t>Box Shadow</a:t>
            </a:r>
          </a:p>
          <a:p>
            <a:r>
              <a:rPr lang="en-US" sz="2800" dirty="0"/>
              <a:t>Transparency and Gradients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351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Overflow Example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" y="2895600"/>
            <a:ext cx="5615640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css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aquamarine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overflow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scroll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body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Scroll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overflow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h2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Lorem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ipsum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dolor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sit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amet</a:t>
            </a:r>
            <a:r>
              <a:rPr kumimoji="0" lang="en-US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body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083" t="19231" r="42084" b="50769"/>
          <a:stretch/>
        </p:blipFill>
        <p:spPr>
          <a:xfrm>
            <a:off x="5181600" y="1219200"/>
            <a:ext cx="378655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4582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A parent box can contain </a:t>
            </a:r>
            <a:r>
              <a:rPr lang="en-US" sz="2400" b="1" i="1" dirty="0"/>
              <a:t>one</a:t>
            </a:r>
            <a:r>
              <a:rPr lang="en-US" sz="2400" dirty="0"/>
              <a:t> or </a:t>
            </a:r>
            <a:r>
              <a:rPr lang="en-US" sz="2400" b="1" i="1" dirty="0"/>
              <a:t>more</a:t>
            </a:r>
            <a:r>
              <a:rPr lang="en-US" sz="2400" dirty="0"/>
              <a:t> child boxes.</a:t>
            </a:r>
          </a:p>
          <a:p>
            <a:r>
              <a:rPr lang="en-US" sz="2400" dirty="0"/>
              <a:t>A child </a:t>
            </a:r>
            <a:r>
              <a:rPr lang="en-US" sz="2400" b="1" i="1" dirty="0"/>
              <a:t>can inherit</a:t>
            </a:r>
            <a:r>
              <a:rPr lang="en-US" sz="2400" dirty="0"/>
              <a:t> CSS styles from a parent.</a:t>
            </a:r>
          </a:p>
          <a:p>
            <a:r>
              <a:rPr lang="en-US" sz="2400" dirty="0"/>
              <a:t>Sample inherited property:</a:t>
            </a:r>
          </a:p>
          <a:p>
            <a:pPr marL="361950" lvl="1" indent="0">
              <a:buNone/>
            </a:pPr>
            <a:endParaRPr lang="en-US" altLang="uk-UA" sz="1000" dirty="0">
              <a:solidFill>
                <a:srgbClr val="66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100" dirty="0"/>
          </a:p>
          <a:p>
            <a:endParaRPr lang="en-US" sz="2400" dirty="0"/>
          </a:p>
          <a:p>
            <a:r>
              <a:rPr lang="en-US" sz="2400" dirty="0"/>
              <a:t>Sample non-inherited property: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20" y="1981467"/>
            <a:ext cx="2606804" cy="183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6" y="3328987"/>
            <a:ext cx="5810250" cy="42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506791"/>
            <a:ext cx="6010275" cy="51435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0496" y="2286000"/>
            <a:ext cx="569899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color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This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paragraph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has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endParaRPr kumimoji="0" lang="en-US" altLang="uk-U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emphasized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 </a:t>
            </a:r>
            <a:endParaRPr kumimoji="0" lang="en-US" altLang="uk-U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80496" y="4399719"/>
            <a:ext cx="707757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medium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solid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This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paragraph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has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endParaRPr kumimoji="0" lang="en-US" altLang="uk-U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emphasized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 </a:t>
            </a:r>
            <a:endParaRPr kumimoji="0" lang="en-US" altLang="uk-U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88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4582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inherit</a:t>
            </a:r>
            <a:r>
              <a:rPr lang="en-US" sz="2400" dirty="0"/>
              <a:t> property: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3400" y="1752600"/>
            <a:ext cx="3631122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color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medium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solid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inherit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3400" y="4175730"/>
            <a:ext cx="804258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This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paragraph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has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emphasized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em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80" y="5029200"/>
            <a:ext cx="5991225" cy="495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5182" y="5823972"/>
            <a:ext cx="43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https://www.w3.org/TR/CSS21/propidx.html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55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Borders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265238"/>
            <a:ext cx="8229600" cy="4708526"/>
          </a:xfrm>
        </p:spPr>
        <p:txBody>
          <a:bodyPr>
            <a:normAutofit/>
          </a:bodyPr>
          <a:lstStyle/>
          <a:p>
            <a:r>
              <a:rPr lang="en-US" sz="2800" dirty="0"/>
              <a:t>The CSS </a:t>
            </a:r>
            <a:r>
              <a:rPr lang="en-US" sz="2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US" sz="2800" dirty="0"/>
              <a:t> properties allow you to specify the </a:t>
            </a:r>
            <a:r>
              <a:rPr lang="en-US" sz="2800" b="1" i="1" dirty="0"/>
              <a:t>style</a:t>
            </a:r>
            <a:r>
              <a:rPr lang="en-US" sz="2800" dirty="0"/>
              <a:t>, </a:t>
            </a:r>
            <a:r>
              <a:rPr lang="en-US" sz="2800" b="1" i="1" dirty="0"/>
              <a:t>width</a:t>
            </a:r>
            <a:r>
              <a:rPr lang="en-US" sz="2800" dirty="0"/>
              <a:t>, and </a:t>
            </a:r>
            <a:r>
              <a:rPr lang="en-US" sz="2800" b="1" i="1" dirty="0"/>
              <a:t>color</a:t>
            </a:r>
            <a:r>
              <a:rPr lang="en-US" sz="2800" dirty="0"/>
              <a:t> of an element's border.</a:t>
            </a:r>
            <a:endParaRPr lang="uk-UA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308" r="81667" b="61538"/>
          <a:stretch/>
        </p:blipFill>
        <p:spPr>
          <a:xfrm>
            <a:off x="5181600" y="3147597"/>
            <a:ext cx="3352800" cy="259080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4000" y="2926776"/>
            <a:ext cx="413446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en-US" alt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uk-UA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uk-UA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coral</a:t>
            </a:r>
            <a:r>
              <a:rPr lang="uk-UA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border-left-style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dotted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border-right-style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double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border-top-style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dashed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border-bottom-style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groove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border-color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chartreuse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383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dirty="0"/>
              <a:t>Property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</a:t>
            </a:r>
            <a:r>
              <a:rPr lang="en-US" b="1" i="1" dirty="0"/>
              <a:t>rounded corners</a:t>
            </a:r>
            <a:r>
              <a:rPr lang="en-US" dirty="0"/>
              <a:t> around layout elements, like headers, footers, sidebars, graphics boxes, and outlines around images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is a </a:t>
            </a:r>
            <a:r>
              <a:rPr lang="en-US" b="1" i="1" dirty="0"/>
              <a:t>length</a:t>
            </a:r>
            <a:r>
              <a:rPr lang="en-US" dirty="0"/>
              <a:t>, which is usually expressed in pixels or ems but can be a percentage.</a:t>
            </a:r>
          </a:p>
        </p:txBody>
      </p:sp>
    </p:spTree>
    <p:extLst>
      <p:ext uri="{BB962C8B-B14F-4D97-AF65-F5344CB8AC3E}">
        <p14:creationId xmlns:p14="http://schemas.microsoft.com/office/powerpoint/2010/main" val="201295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038600"/>
            <a:ext cx="3657600" cy="115503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1447800"/>
            <a:ext cx="473398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aquamarine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border-radius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85800" y="3281064"/>
            <a:ext cx="170110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177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00" y="228600"/>
            <a:ext cx="8913600" cy="91440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sz="3500" dirty="0"/>
              <a:t>Property, Single 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905000"/>
            <a:ext cx="8229600" cy="4068763"/>
          </a:xfrm>
        </p:spPr>
        <p:txBody>
          <a:bodyPr/>
          <a:lstStyle/>
          <a:p>
            <a:r>
              <a:rPr lang="en-US" dirty="0"/>
              <a:t>Rounding a </a:t>
            </a:r>
            <a:r>
              <a:rPr lang="en-US" b="1" i="1" dirty="0"/>
              <a:t>single corner</a:t>
            </a:r>
            <a:r>
              <a:rPr lang="en-US" dirty="0"/>
              <a:t> of a box:</a:t>
            </a:r>
          </a:p>
          <a:p>
            <a:pPr lvl="1"/>
            <a:r>
              <a:rPr lang="en-US" sz="2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border-top-left-radius</a:t>
            </a:r>
          </a:p>
          <a:p>
            <a:pPr lvl="1"/>
            <a:r>
              <a:rPr lang="en-US" sz="2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border-top-right-radius</a:t>
            </a:r>
          </a:p>
          <a:p>
            <a:pPr lvl="1"/>
            <a:r>
              <a:rPr lang="en-US" sz="2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border-bottom-right-radius</a:t>
            </a:r>
          </a:p>
          <a:p>
            <a:pPr lvl="1"/>
            <a:r>
              <a:rPr lang="en-US" sz="2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border-bottom-left-radius</a:t>
            </a:r>
            <a:endParaRPr lang="en-US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4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331"/>
            <a:ext cx="8534400" cy="91440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sz="3500" dirty="0"/>
              <a:t> Single Corners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95800"/>
            <a:ext cx="3657879" cy="1194767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392378" y="1580944"/>
            <a:ext cx="4751622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aquamarine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#div-1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border-top-left-radius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#div-2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border-top-right-radius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#div-3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border-bottom-left-radius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#div-4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border-bottom-right-radius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1580944"/>
            <a:ext cx="364074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table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"div-1"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"div-2"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"div-3"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"div-4"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td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table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46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background</a:t>
            </a:r>
            <a:r>
              <a:rPr lang="en-US" dirty="0"/>
              <a:t> properties are used to define the background effects for elements: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background-repeat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background-attachment</a:t>
            </a:r>
          </a:p>
          <a:p>
            <a:pPr lvl="1"/>
            <a:endParaRPr 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90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lang="en-US" sz="2400" dirty="0"/>
              <a:t> property specifies the background color of an element.</a:t>
            </a:r>
            <a:endParaRPr lang="uk-UA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1463" y="2765152"/>
            <a:ext cx="4588115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#7FFFD4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relative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margin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0 20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 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rgb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255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147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absolute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bottom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margin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auto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133600"/>
            <a:ext cx="4307125" cy="20850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662816" y="4371013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7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Element positions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sz="3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dirty="0"/>
              <a:t> property specifies the type of positioning method used for an element.</a:t>
            </a:r>
          </a:p>
          <a:p>
            <a:r>
              <a:rPr lang="en-US" dirty="0"/>
              <a:t>There are </a:t>
            </a:r>
            <a:r>
              <a:rPr lang="en-US" b="1" i="1" dirty="0"/>
              <a:t>five</a:t>
            </a:r>
            <a:r>
              <a:rPr lang="en-US" dirty="0"/>
              <a:t> different </a:t>
            </a:r>
            <a:r>
              <a:rPr lang="en-US" b="1" i="1" dirty="0"/>
              <a:t>position</a:t>
            </a:r>
            <a:r>
              <a:rPr lang="en-US" dirty="0"/>
              <a:t> values: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absolute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79543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r>
              <a:rPr lang="en-US" sz="2800" dirty="0"/>
              <a:t> property specifies an image to use as the background of an element.</a:t>
            </a:r>
            <a:endParaRPr lang="uk-UA" sz="2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2209800"/>
            <a:ext cx="536877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700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background-image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url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"wall.jpg"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41" y="3420398"/>
            <a:ext cx="3936648" cy="27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/>
              <a:t>By default, the image is </a:t>
            </a:r>
            <a:r>
              <a:rPr lang="en-US" sz="2800" b="1" i="1" dirty="0"/>
              <a:t>repeated</a:t>
            </a:r>
            <a:r>
              <a:rPr lang="en-US" sz="2800" dirty="0"/>
              <a:t> so it </a:t>
            </a:r>
            <a:r>
              <a:rPr lang="en-US" sz="2800" b="1" i="1" dirty="0"/>
              <a:t>covers the entire element</a:t>
            </a:r>
            <a:r>
              <a:rPr lang="en-US" sz="28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The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background-repeat</a:t>
            </a:r>
            <a:r>
              <a:rPr lang="en-US" sz="2800" dirty="0"/>
              <a:t> property sets if/how a background image will be repeated.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en-US" sz="2400" dirty="0"/>
              <a:t> (</a:t>
            </a:r>
            <a:r>
              <a:rPr lang="en-US" sz="2400" b="1" i="1" dirty="0"/>
              <a:t>default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repeat-x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repeat-y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no-repeat</a:t>
            </a:r>
            <a:endParaRPr lang="uk-UA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200400"/>
            <a:ext cx="3668703" cy="2620963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990865" y="5848252"/>
            <a:ext cx="376417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background-repeat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no-repeat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20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4906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The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en-US" sz="2800" dirty="0"/>
              <a:t> property sets the </a:t>
            </a:r>
            <a:r>
              <a:rPr lang="en-US" sz="2800" b="1" i="1" dirty="0"/>
              <a:t>starting position</a:t>
            </a:r>
            <a:r>
              <a:rPr lang="en-US" sz="2800" dirty="0"/>
              <a:t> of a background image.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sz="2400" dirty="0"/>
              <a:t>, 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sz="2400" dirty="0"/>
              <a:t>, 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400" dirty="0"/>
              <a:t>, 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en-US" sz="2400" dirty="0"/>
              <a:t>, 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</a:p>
          <a:p>
            <a:pPr lvl="1"/>
            <a:r>
              <a:rPr lang="en-US" sz="2400" b="1" i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</a:p>
          <a:p>
            <a:pPr lvl="1"/>
            <a:r>
              <a:rPr lang="en-US" sz="2400" b="1" i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lang="en-US" sz="2400" dirty="0"/>
              <a:t> </a:t>
            </a:r>
            <a:r>
              <a:rPr lang="en-US" sz="2400" b="1" i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endParaRPr lang="en-US" sz="24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If you only specify </a:t>
            </a:r>
            <a:r>
              <a:rPr lang="en-US" sz="2400" b="1" i="1" dirty="0">
                <a:solidFill>
                  <a:schemeClr val="tx1"/>
                </a:solidFill>
              </a:rPr>
              <a:t>one keyword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the other value will be </a:t>
            </a:r>
            <a:r>
              <a:rPr lang="en-US" sz="2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75" y="2971800"/>
            <a:ext cx="2871625" cy="2819571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8724" y="4650324"/>
            <a:ext cx="438132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background-image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url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"bird.jpg"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background-repeat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no-repeat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background-size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background-position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center</a:t>
            </a:r>
            <a:r>
              <a:rPr kumimoji="0" lang="uk-UA" altLang="uk-U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uk-UA" altLang="uk-U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36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background-attachment</a:t>
            </a:r>
            <a:r>
              <a:rPr lang="en-US" sz="2800" dirty="0"/>
              <a:t> property sets whether a background image scrolls with the rest of the page, or is fixed.</a:t>
            </a:r>
            <a:endParaRPr lang="uk-UA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701" y="2971799"/>
            <a:ext cx="3212598" cy="3154363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9600" y="2671544"/>
            <a:ext cx="426591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background-image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url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"bird.jpg"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background-repeat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no-repeat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background-size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background-position</a:t>
            </a:r>
            <a:r>
              <a:rPr lang="uk-UA" altLang="uk-U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20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en-US" alt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uk-UA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background-attachment</a:t>
            </a:r>
            <a:r>
              <a:rPr lang="uk-UA" altLang="uk-U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uk-UA" altLang="uk-U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uk-UA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overflow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scroll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Some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Some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Some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Some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Some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text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uk-UA" alt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09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</a:t>
            </a:r>
            <a:r>
              <a:rPr lang="en-US" b="1" i="1" dirty="0"/>
              <a:t>drop shadows</a:t>
            </a:r>
            <a:r>
              <a:rPr lang="en-US" dirty="0"/>
              <a:t> around layout elements.</a:t>
            </a:r>
          </a:p>
          <a:p>
            <a:r>
              <a:rPr lang="en-US" dirty="0"/>
              <a:t>CSS syntax for creating a shadow:</a:t>
            </a:r>
          </a:p>
          <a:p>
            <a:pPr marL="457200" indent="0">
              <a:buNone/>
            </a:pPr>
            <a:r>
              <a:rPr lang="en-US" sz="2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600" b="1" i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h-shadow v-shadow blur spread color inset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/>
              <a:t>Required: </a:t>
            </a:r>
            <a:r>
              <a:rPr lang="en-US" sz="2600" b="1" i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h-shadow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sz="2600" b="1" i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v-shadow</a:t>
            </a:r>
            <a:r>
              <a:rPr lang="en-US" i="1" dirty="0"/>
              <a:t> </a:t>
            </a:r>
            <a:r>
              <a:rPr lang="en-US" dirty="0"/>
              <a:t>attributes set the </a:t>
            </a:r>
            <a:r>
              <a:rPr lang="en-US" b="1" i="1" dirty="0"/>
              <a:t>horizontal</a:t>
            </a:r>
            <a:r>
              <a:rPr lang="en-US" dirty="0"/>
              <a:t> and </a:t>
            </a:r>
            <a:r>
              <a:rPr lang="en-US" b="1" i="1" dirty="0"/>
              <a:t>vertical</a:t>
            </a:r>
            <a:r>
              <a:rPr lang="en-US" dirty="0"/>
              <a:t> position of the shadow in relation to the box.</a:t>
            </a:r>
          </a:p>
          <a:p>
            <a:r>
              <a:rPr lang="en-US" dirty="0"/>
              <a:t>Optional: </a:t>
            </a:r>
            <a:r>
              <a:rPr lang="en-US" sz="2800" b="1" i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blur</a:t>
            </a:r>
            <a:r>
              <a:rPr lang="en-US" sz="2800" dirty="0"/>
              <a:t>, </a:t>
            </a:r>
            <a:r>
              <a:rPr lang="en-US" sz="2800" b="1" i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spread</a:t>
            </a:r>
            <a:r>
              <a:rPr lang="en-US" sz="2800" dirty="0"/>
              <a:t>,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800" dirty="0"/>
              <a:t>, and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inset</a:t>
            </a:r>
            <a:endParaRPr lang="en-US" sz="28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25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92354"/>
            <a:ext cx="4305300" cy="169242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5800" y="1295400"/>
            <a:ext cx="5009705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aquamarine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width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height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border-radius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box-shadow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10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px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85800" y="3459896"/>
            <a:ext cx="170110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399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</a:t>
            </a:r>
            <a:r>
              <a:rPr lang="en-US" b="1" i="1" dirty="0"/>
              <a:t>opaque item</a:t>
            </a:r>
            <a:r>
              <a:rPr lang="en-US" dirty="0"/>
              <a:t> does not let light </a:t>
            </a:r>
            <a:r>
              <a:rPr lang="en-US" b="1" i="1" dirty="0"/>
              <a:t>pass</a:t>
            </a:r>
            <a:r>
              <a:rPr lang="en-US" dirty="0"/>
              <a:t> through, whereas you can see through a </a:t>
            </a:r>
            <a:r>
              <a:rPr lang="en-US" b="1" i="1" dirty="0"/>
              <a:t>transparent</a:t>
            </a:r>
            <a:r>
              <a:rPr lang="en-US" dirty="0"/>
              <a:t> item.</a:t>
            </a:r>
          </a:p>
          <a:p>
            <a:r>
              <a:rPr lang="en-US" dirty="0"/>
              <a:t>Syntax for applying a transparency to an image or other element: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 is a </a:t>
            </a:r>
            <a:r>
              <a:rPr lang="en-US" b="1" i="1" dirty="0"/>
              <a:t>floating-point value</a:t>
            </a:r>
            <a:r>
              <a:rPr lang="en-US" dirty="0"/>
              <a:t> between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dirty="0"/>
              <a:t> (100% transparent) and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dirty="0"/>
              <a:t> (100% opaque).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3886200"/>
            <a:ext cx="3227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opacity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21011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Example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905000" y="5344710"/>
            <a:ext cx="1539541" cy="4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Original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231628"/>
            <a:ext cx="3900200" cy="19800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60342" y="5344711"/>
            <a:ext cx="2628315" cy="44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With transparency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31628"/>
            <a:ext cx="3906487" cy="198000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181600" y="2057400"/>
            <a:ext cx="252825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img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opacity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0.4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222515" y="2057400"/>
            <a:ext cx="252825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img</a:t>
            </a:r>
            <a:r>
              <a:rPr kumimoji="0" lang="uk-UA" altLang="uk-UA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uk-UA" altLang="uk-UA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opacity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uk-UA" altLang="uk-U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uk-UA" altLang="uk-U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901097" y="1316474"/>
            <a:ext cx="707757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uk-UA" altLang="uk-UA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img </a:t>
            </a:r>
            <a:r>
              <a:rPr kumimoji="0" lang="uk-UA" altLang="uk-UA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src=</a:t>
            </a:r>
            <a:r>
              <a:rPr kumimoji="0" lang="uk-UA" altLang="uk-UA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"html5-and-css3.png" </a:t>
            </a:r>
            <a:r>
              <a:rPr kumimoji="0" lang="uk-UA" altLang="uk-UA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alt=</a:t>
            </a:r>
            <a:r>
              <a:rPr kumimoji="0" lang="uk-UA" altLang="uk-UA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"HTML and SCC3"</a:t>
            </a:r>
            <a:r>
              <a:rPr kumimoji="0" lang="uk-UA" altLang="uk-UA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uk-UA" altLang="uk-UA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57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Gradient </a:t>
            </a:r>
            <a:r>
              <a:rPr lang="en-US" dirty="0"/>
              <a:t>is a smooth change of colors, within the </a:t>
            </a:r>
            <a:r>
              <a:rPr lang="en-US" b="1" i="1" dirty="0"/>
              <a:t>same hue </a:t>
            </a:r>
            <a:r>
              <a:rPr lang="en-US" dirty="0"/>
              <a:t>or </a:t>
            </a:r>
            <a:r>
              <a:rPr lang="en-US" b="1" i="1" dirty="0"/>
              <a:t>starting</a:t>
            </a:r>
            <a:r>
              <a:rPr lang="en-US" dirty="0"/>
              <a:t> with one color and </a:t>
            </a:r>
            <a:r>
              <a:rPr lang="en-US" b="1" i="1" dirty="0"/>
              <a:t>ending</a:t>
            </a:r>
            <a:r>
              <a:rPr lang="en-US" dirty="0"/>
              <a:t> with a different color</a:t>
            </a:r>
          </a:p>
          <a:p>
            <a:r>
              <a:rPr lang="en-US" dirty="0"/>
              <a:t>Used for subtle </a:t>
            </a:r>
            <a:r>
              <a:rPr lang="en-US" b="1" i="1" dirty="0"/>
              <a:t>shading</a:t>
            </a:r>
            <a:r>
              <a:rPr lang="en-US" dirty="0"/>
              <a:t> within backgrounds, button embellishments, and more</a:t>
            </a:r>
          </a:p>
          <a:p>
            <a:r>
              <a:rPr lang="en-US" dirty="0"/>
              <a:t>Created as methods to the CSS </a:t>
            </a:r>
            <a:r>
              <a:rPr lang="en-US" sz="2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2781527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8" y="5334000"/>
            <a:ext cx="33623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1" y="2409423"/>
            <a:ext cx="63627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6497" y="3726791"/>
            <a:ext cx="754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Radial gradient: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497" y="1064797"/>
            <a:ext cx="788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Linear gradient: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6497" y="1705028"/>
            <a:ext cx="664797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linear-gradient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black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white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uk-UA" altLang="uk-U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66108" y="4470082"/>
            <a:ext cx="857370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radial-gradient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50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 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50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%,</a:t>
            </a:r>
            <a:r>
              <a:rPr kumimoji="0" lang="en-US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#99CCFF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#3D5266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uk-UA" altLang="uk-U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8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elements are positioned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dirty="0"/>
              <a:t> by default.</a:t>
            </a:r>
          </a:p>
          <a:p>
            <a:r>
              <a:rPr lang="en-US" dirty="0"/>
              <a:t>Static positioned elements are </a:t>
            </a:r>
            <a:r>
              <a:rPr lang="en-US" b="1" i="1" dirty="0"/>
              <a:t>not affected</a:t>
            </a:r>
            <a:r>
              <a:rPr lang="en-US" dirty="0"/>
              <a:t> by the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dirty="0"/>
              <a:t>, and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dirty="0"/>
              <a:t> properties.</a:t>
            </a:r>
          </a:p>
          <a:p>
            <a:r>
              <a:rPr lang="en-US" dirty="0"/>
              <a:t>An element with position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dirty="0"/>
              <a:t> always positioned according to the </a:t>
            </a:r>
            <a:r>
              <a:rPr lang="en-US" b="1" i="1" dirty="0"/>
              <a:t>normal flow </a:t>
            </a:r>
            <a:r>
              <a:rPr lang="en-US" dirty="0"/>
              <a:t>of the page.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781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806" y="1600200"/>
            <a:ext cx="3252787" cy="102010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82603" y="1186454"/>
            <a:ext cx="772519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linear-gradient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blue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uk-UA" altLang="uk-U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806" y="3354768"/>
            <a:ext cx="3252787" cy="1001348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82603" y="2941022"/>
            <a:ext cx="864852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linear-gradient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bottom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blue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uk-UA" altLang="uk-U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806" y="5110138"/>
            <a:ext cx="3252787" cy="1007273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82603" y="4695590"/>
            <a:ext cx="7417415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background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linear-gradient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360</a:t>
            </a:r>
            <a:r>
              <a:rPr kumimoji="0" lang="uk-UA" alt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deg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blue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uk-UA" alt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red</a:t>
            </a:r>
            <a:r>
              <a:rPr kumimoji="0" lang="uk-UA" alt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uk-UA" altLang="uk-U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81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3024140" y="4396548"/>
            <a:ext cx="309571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33375" y="957263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Contacts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68363" y="2057400"/>
            <a:ext cx="2897460" cy="2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Europe Headquarters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52 V. Velykoho Str.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Lviv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79053, Ukraine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Tel:   +380-32-2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40-9090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Fax:  +380-32-2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40-9080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E-mail: info@softserveinc.com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Website: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www.softserveinc.com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24400" y="2073275"/>
            <a:ext cx="3733800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US Headquarters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12800 University Drive, Suite 250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Fort Myers, FL 33907, USA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Tel: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239-690-3111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Fax: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239-690-3116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53743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9100" y="1316385"/>
            <a:ext cx="4257897" cy="353943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9100" y="5257800"/>
            <a:ext cx="4998484" cy="5847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362" r="71229" b="31484"/>
          <a:stretch/>
        </p:blipFill>
        <p:spPr>
          <a:xfrm>
            <a:off x="5020013" y="1143000"/>
            <a:ext cx="3675974" cy="3886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05400" y="2438400"/>
            <a:ext cx="144780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r>
              <a:rPr lang="en-US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uk-UA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uk-UA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8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element with position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lang="en-US" dirty="0"/>
              <a:t> is positioned </a:t>
            </a:r>
            <a:r>
              <a:rPr lang="en-US" b="1" i="1" dirty="0"/>
              <a:t>relative</a:t>
            </a:r>
            <a:r>
              <a:rPr lang="en-US" dirty="0"/>
              <a:t> to its normal position.</a:t>
            </a:r>
          </a:p>
          <a:p>
            <a:r>
              <a:rPr lang="en-US" dirty="0"/>
              <a:t>Setting the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en-US" dirty="0"/>
              <a:t>, and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dirty="0"/>
              <a:t> properties of a relatively-positioned element will cause it to be </a:t>
            </a:r>
            <a:r>
              <a:rPr lang="en-US" b="1" i="1" dirty="0"/>
              <a:t>adjusted away</a:t>
            </a:r>
            <a:r>
              <a:rPr lang="en-US" dirty="0"/>
              <a:t> from its normal position.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0537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9100" y="1066800"/>
            <a:ext cx="4257897" cy="378565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9100" y="5257800"/>
            <a:ext cx="5121915" cy="5847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6" t="12308" r="68870" b="38241"/>
          <a:stretch/>
        </p:blipFill>
        <p:spPr>
          <a:xfrm>
            <a:off x="4892029" y="1524000"/>
            <a:ext cx="3931942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48800" y="2808000"/>
            <a:ext cx="144780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r>
              <a:rPr lang="en-US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uk-UA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uk-UA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6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en-US" dirty="0"/>
              <a:t> position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element with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en-US" dirty="0"/>
              <a:t> is positioned relative to the viewport, which means it </a:t>
            </a:r>
            <a:r>
              <a:rPr lang="en-US" b="1" i="1" dirty="0"/>
              <a:t>always stays in the same place</a:t>
            </a:r>
            <a:r>
              <a:rPr lang="en-US" dirty="0"/>
              <a:t> even if the page is scrolled.</a:t>
            </a:r>
          </a:p>
          <a:p>
            <a:r>
              <a:rPr lang="en-US" dirty="0"/>
              <a:t>The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n-US" dirty="0"/>
              <a:t>,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en-US" dirty="0"/>
              <a:t>, and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dirty="0"/>
              <a:t> properties are used to position the element.</a:t>
            </a:r>
          </a:p>
          <a:p>
            <a:r>
              <a:rPr lang="en-US" dirty="0"/>
              <a:t>A fixed element does not </a:t>
            </a:r>
            <a:r>
              <a:rPr lang="en-US" b="1" i="1" dirty="0"/>
              <a:t>leave a gap</a:t>
            </a:r>
            <a:r>
              <a:rPr lang="en-US" dirty="0"/>
              <a:t> in the page where it would normally have been located.</a:t>
            </a:r>
          </a:p>
        </p:txBody>
      </p:sp>
    </p:spTree>
    <p:extLst>
      <p:ext uri="{BB962C8B-B14F-4D97-AF65-F5344CB8AC3E}">
        <p14:creationId xmlns:p14="http://schemas.microsoft.com/office/powerpoint/2010/main" val="315058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en-US" dirty="0"/>
              <a:t> position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5" t="12124" b="46136"/>
          <a:stretch/>
        </p:blipFill>
        <p:spPr>
          <a:xfrm>
            <a:off x="4924426" y="1752600"/>
            <a:ext cx="3867147" cy="28804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4136" y="1070163"/>
            <a:ext cx="4257897" cy="403187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background-color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19100" y="5257800"/>
            <a:ext cx="5121915" cy="5847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Yellow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uk-UA" altLang="uk-UA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0000" y="3086099"/>
            <a:ext cx="144780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r>
              <a:rPr lang="en-US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uk-UA" altLang="uk-UA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uk-UA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752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7C07D1E-A757-4FA5-A73C-0C1FF1AF03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2857</Words>
  <Application>Microsoft Office PowerPoint</Application>
  <PresentationFormat>On-screen Show (4:3)</PresentationFormat>
  <Paragraphs>262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Segoe UI</vt:lpstr>
      <vt:lpstr>Segoe UI Light</vt:lpstr>
      <vt:lpstr>Times New Roman</vt:lpstr>
      <vt:lpstr>Verdana</vt:lpstr>
      <vt:lpstr>Wingdings</vt:lpstr>
      <vt:lpstr>1_Office Theme</vt:lpstr>
      <vt:lpstr>Office Theme</vt:lpstr>
      <vt:lpstr>CSS3: Lesson #5</vt:lpstr>
      <vt:lpstr>Agenda</vt:lpstr>
      <vt:lpstr>CSS Element positions</vt:lpstr>
      <vt:lpstr>The static position</vt:lpstr>
      <vt:lpstr>The static position</vt:lpstr>
      <vt:lpstr>The relative position</vt:lpstr>
      <vt:lpstr>The relative position</vt:lpstr>
      <vt:lpstr>The fixed position</vt:lpstr>
      <vt:lpstr>The fixed position</vt:lpstr>
      <vt:lpstr>The absolute position</vt:lpstr>
      <vt:lpstr>The absolute position</vt:lpstr>
      <vt:lpstr>The sticky position</vt:lpstr>
      <vt:lpstr>z-index Property</vt:lpstr>
      <vt:lpstr>Float Positioning</vt:lpstr>
      <vt:lpstr>Float Positing Example</vt:lpstr>
      <vt:lpstr>Cancel floating</vt:lpstr>
      <vt:lpstr>Cancel floating Example</vt:lpstr>
      <vt:lpstr>Overflow</vt:lpstr>
      <vt:lpstr>Overflow</vt:lpstr>
      <vt:lpstr>Scrolling Overflow Example</vt:lpstr>
      <vt:lpstr>Inherited Properties</vt:lpstr>
      <vt:lpstr>Inherited Properties</vt:lpstr>
      <vt:lpstr>More about Borders</vt:lpstr>
      <vt:lpstr>border-radius Property</vt:lpstr>
      <vt:lpstr>border-radius Example</vt:lpstr>
      <vt:lpstr>border-radius Property, Single Corners</vt:lpstr>
      <vt:lpstr>border-radius Single Corners Example</vt:lpstr>
      <vt:lpstr>CSS Backgrounds</vt:lpstr>
      <vt:lpstr>CSS Backgrounds</vt:lpstr>
      <vt:lpstr>CSS Backgrounds</vt:lpstr>
      <vt:lpstr>CSS Backgrounds</vt:lpstr>
      <vt:lpstr>CSS Backgrounds</vt:lpstr>
      <vt:lpstr>CSS Backgrounds</vt:lpstr>
      <vt:lpstr>box-shadow Property</vt:lpstr>
      <vt:lpstr>box-shadow Example</vt:lpstr>
      <vt:lpstr>Opacity and Transparency</vt:lpstr>
      <vt:lpstr>Transparency Example</vt:lpstr>
      <vt:lpstr>CSS Gradients</vt:lpstr>
      <vt:lpstr>Gradient Examples</vt:lpstr>
      <vt:lpstr>Gradient Examples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2011-03-27T18:00:15Z</dcterms:created>
  <dcterms:modified xsi:type="dcterms:W3CDTF">2024-05-15T06:16:11Z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